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6" r:id="rId4"/>
    <p:sldId id="273" r:id="rId5"/>
    <p:sldId id="282" r:id="rId6"/>
    <p:sldId id="287" r:id="rId7"/>
    <p:sldId id="264" r:id="rId8"/>
    <p:sldId id="284" r:id="rId9"/>
    <p:sldId id="289" r:id="rId10"/>
    <p:sldId id="280" r:id="rId11"/>
    <p:sldId id="290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64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84444834286948E-2"/>
          <c:y val="3.2993013226027587E-2"/>
          <c:w val="0.91858930242182157"/>
          <c:h val="0.90760034809902967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Лист1!$A$1:$A$3</c:f>
              <c:strCache>
                <c:ptCount val="3"/>
                <c:pt idx="0">
                  <c:v>слова</c:v>
                </c:pt>
                <c:pt idx="1">
                  <c:v>звуки и интонации</c:v>
                </c:pt>
                <c:pt idx="2">
                  <c:v>позы и жесты</c:v>
                </c:pt>
              </c:strCache>
            </c:strRef>
          </c:cat>
          <c:val>
            <c:numRef>
              <c:f>Лист1!$B$1:$B$3</c:f>
              <c:numCache>
                <c:formatCode>0%</c:formatCode>
                <c:ptCount val="3"/>
                <c:pt idx="0">
                  <c:v>7.0000000000000034E-2</c:v>
                </c:pt>
                <c:pt idx="1">
                  <c:v>0.38000000000000034</c:v>
                </c:pt>
                <c:pt idx="2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34-49BE-8908-6193B567F2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70644992"/>
        <c:axId val="170646528"/>
        <c:axId val="0"/>
      </c:bar3DChart>
      <c:catAx>
        <c:axId val="170644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38100" cap="flat" cmpd="sng" algn="ctr">
            <a:solidFill>
              <a:schemeClr val="accent6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txPr>
          <a:bodyPr/>
          <a:lstStyle/>
          <a:p>
            <a: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46528"/>
        <c:crosses val="autoZero"/>
        <c:auto val="1"/>
        <c:lblAlgn val="ctr"/>
        <c:lblOffset val="100"/>
        <c:noMultiLvlLbl val="0"/>
      </c:catAx>
      <c:valAx>
        <c:axId val="17064652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70644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harn\Desktop\шаблон 2\шаблон 2 титу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482471"/>
            <a:ext cx="9143999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76056" y="188640"/>
            <a:ext cx="3354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3933056"/>
            <a:ext cx="604867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Общение </a:t>
            </a:r>
          </a:p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учитель обществознания МКОУ «ЛСОШ №2» Газиева К.Б. 9 февраля 2022г.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harn\Desktop\шаблон 2\шаблон 2 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243408"/>
            <a:ext cx="9753600" cy="73152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331640" y="0"/>
            <a:ext cx="4104456" cy="8367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Игра «Да-</a:t>
            </a:r>
            <a:r>
              <a:rPr lang="ru-RU" sz="3600" b="1" dirty="0" err="1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Нетка</a:t>
            </a:r>
            <a:r>
              <a:rPr lang="ru-RU" sz="3600" b="1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7860" y="1523540"/>
            <a:ext cx="71287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4000" b="1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ДА</a:t>
            </a:r>
          </a:p>
          <a:p>
            <a:pPr marL="742950" indent="-742950">
              <a:buAutoNum type="arabicPeriod"/>
            </a:pPr>
            <a:r>
              <a:rPr lang="ru-RU" sz="4000" b="1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ДА</a:t>
            </a:r>
          </a:p>
          <a:p>
            <a:pPr marL="742950" indent="-742950">
              <a:buAutoNum type="arabicPeriod"/>
            </a:pPr>
            <a:r>
              <a:rPr lang="ru-RU" sz="4000" b="1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ДА</a:t>
            </a:r>
          </a:p>
          <a:p>
            <a:pPr marL="742950" indent="-742950">
              <a:buAutoNum type="arabicPeriod"/>
            </a:pPr>
            <a:r>
              <a:rPr lang="ru-RU" sz="4000" b="1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</a:p>
          <a:p>
            <a:pPr marL="742950" indent="-742950">
              <a:buAutoNum type="arabicPeriod"/>
            </a:pPr>
            <a:r>
              <a:rPr lang="ru-RU" sz="4000" b="1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ДА</a:t>
            </a:r>
          </a:p>
          <a:p>
            <a:pPr marL="742950" indent="-742950">
              <a:buAutoNum type="arabicPeriod"/>
            </a:pPr>
            <a:r>
              <a:rPr lang="ru-RU" sz="4000" b="1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</a:p>
          <a:p>
            <a:pPr marL="742950" indent="-742950">
              <a:buAutoNum type="arabicPeriod"/>
            </a:pPr>
            <a:r>
              <a:rPr lang="ru-RU" sz="4000" b="1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ДА</a:t>
            </a:r>
          </a:p>
          <a:p>
            <a:pPr marL="742950" indent="-742950">
              <a:buAutoNum type="arabicPeriod"/>
            </a:pPr>
            <a:r>
              <a:rPr lang="ru-RU" sz="4000" b="1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4000" b="1" dirty="0">
              <a:solidFill>
                <a:srgbClr val="C0504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633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harn\Desktop\бумажки\шаб\шаблон 2\шаблон 2 в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92504" cy="685800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1115616" y="2276872"/>
            <a:ext cx="6696744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59632" y="3284984"/>
            <a:ext cx="64087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altLang="zh-CN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Прочитать параграф 12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Выучить записи в тетради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Расшифровать слово ОБЩЕНИЕ, где вы каждую букву используете , для того чтобы дать характеристику этому понятию.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altLang="zh-CN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altLang="zh-CN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altLang="zh-CN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altLang="zh-CN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altLang="zh-CN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C:\Users\Kharn\Desktop\бумажки\шаб\шаблон 2\шаблон 2 титу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00" y="0"/>
            <a:ext cx="9753600" cy="73152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3789040"/>
            <a:ext cx="63824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  <a:p>
            <a:pPr algn="ctr"/>
            <a:r>
              <a:rPr lang="ru-RU" sz="4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  <a:p>
            <a:pPr algn="ctr"/>
            <a:r>
              <a:rPr lang="ru-RU" sz="4400" b="1" i="1" dirty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harn\Desktop\шаблон 2\шаблон 2 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457200"/>
            <a:ext cx="9753600" cy="73152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331640" y="0"/>
            <a:ext cx="4104456" cy="8367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2132856"/>
            <a:ext cx="6876256" cy="25922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Понять ,что такое общение и какова его роль в жизни людей.</a:t>
            </a:r>
          </a:p>
        </p:txBody>
      </p:sp>
    </p:spTree>
    <p:extLst>
      <p:ext uri="{BB962C8B-B14F-4D97-AF65-F5344CB8AC3E}">
        <p14:creationId xmlns:p14="http://schemas.microsoft.com/office/powerpoint/2010/main" val="303969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harn\Desktop\шаблон 2\шаблон 2 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372616"/>
            <a:ext cx="9753600" cy="73152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331640" y="0"/>
            <a:ext cx="4104456" cy="8367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План  урока: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04" y="1412776"/>
            <a:ext cx="6876256" cy="46085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Узнать, что такое общение.</a:t>
            </a:r>
          </a:p>
          <a:p>
            <a:pPr marL="742950" indent="-7429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Познакомиться со            средствами общения. </a:t>
            </a:r>
          </a:p>
          <a:p>
            <a:pPr marL="742950" indent="-7429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Выяснить, какие бывают правила общения.</a:t>
            </a:r>
          </a:p>
        </p:txBody>
      </p:sp>
    </p:spTree>
    <p:extLst>
      <p:ext uri="{BB962C8B-B14F-4D97-AF65-F5344CB8AC3E}">
        <p14:creationId xmlns:p14="http://schemas.microsoft.com/office/powerpoint/2010/main" val="67632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harn\Desktop\шаблон 2\шаблон 2 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243408"/>
            <a:ext cx="9753600" cy="73152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331640" y="1340768"/>
            <a:ext cx="4104456" cy="8367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Общение – это ….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2996952"/>
            <a:ext cx="6876256" cy="25922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взаимные деловые и дружеские отношения между людьми</a:t>
            </a:r>
          </a:p>
        </p:txBody>
      </p:sp>
    </p:spTree>
    <p:extLst>
      <p:ext uri="{BB962C8B-B14F-4D97-AF65-F5344CB8AC3E}">
        <p14:creationId xmlns:p14="http://schemas.microsoft.com/office/powerpoint/2010/main" val="125915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35696" y="188640"/>
            <a:ext cx="5486400" cy="914400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Средства общения</a:t>
            </a:r>
          </a:p>
        </p:txBody>
      </p:sp>
      <p:sp>
        <p:nvSpPr>
          <p:cNvPr id="8" name="Овал 7"/>
          <p:cNvSpPr/>
          <p:nvPr/>
        </p:nvSpPr>
        <p:spPr>
          <a:xfrm>
            <a:off x="381000" y="1981200"/>
            <a:ext cx="3581400" cy="1371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4800600" y="1981200"/>
            <a:ext cx="3581400" cy="1371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438400" y="1219200"/>
            <a:ext cx="1447800" cy="6858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029200" y="1219200"/>
            <a:ext cx="1333500" cy="6858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04800" y="3733800"/>
            <a:ext cx="1600200" cy="762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66800" y="4800600"/>
            <a:ext cx="1676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038600" y="4724400"/>
            <a:ext cx="1676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467600" y="3657600"/>
            <a:ext cx="1676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257800" y="3962400"/>
            <a:ext cx="1676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477000" y="4724400"/>
            <a:ext cx="1676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352800" y="3733800"/>
            <a:ext cx="1676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>
            <a:endCxn id="14" idx="0"/>
          </p:cNvCxnSpPr>
          <p:nvPr/>
        </p:nvCxnSpPr>
        <p:spPr>
          <a:xfrm flipH="1">
            <a:off x="1104900" y="3276600"/>
            <a:ext cx="419100" cy="4572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057400" y="3352800"/>
            <a:ext cx="304800" cy="14478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4038600" y="2971800"/>
            <a:ext cx="914400" cy="7620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4876800" y="3200400"/>
            <a:ext cx="609600" cy="14478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086600" y="3276600"/>
            <a:ext cx="304800" cy="13716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6096000" y="3352800"/>
            <a:ext cx="152400" cy="5334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8001000" y="3124200"/>
            <a:ext cx="457200" cy="4572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Рисунок 24" descr="0_14ff76_504c68e2_ori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5444836"/>
            <a:ext cx="2590800" cy="1413164"/>
          </a:xfrm>
          <a:prstGeom prst="rect">
            <a:avLst/>
          </a:prstGeom>
        </p:spPr>
      </p:pic>
      <p:sp>
        <p:nvSpPr>
          <p:cNvPr id="27" name="Скругленный прямоугольник 26"/>
          <p:cNvSpPr/>
          <p:nvPr/>
        </p:nvSpPr>
        <p:spPr>
          <a:xfrm>
            <a:off x="0" y="5867400"/>
            <a:ext cx="5943600" cy="990600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Учебник стр. 107-109</a:t>
            </a:r>
          </a:p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 Как люди общаются»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35696" y="188640"/>
            <a:ext cx="5486400" cy="914400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Средства общения</a:t>
            </a:r>
          </a:p>
        </p:txBody>
      </p:sp>
      <p:sp>
        <p:nvSpPr>
          <p:cNvPr id="8" name="Овал 7"/>
          <p:cNvSpPr/>
          <p:nvPr/>
        </p:nvSpPr>
        <p:spPr>
          <a:xfrm>
            <a:off x="395536" y="1988840"/>
            <a:ext cx="3581400" cy="1371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(вербальное,</a:t>
            </a:r>
          </a:p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словесное)</a:t>
            </a:r>
          </a:p>
        </p:txBody>
      </p:sp>
      <p:sp>
        <p:nvSpPr>
          <p:cNvPr id="9" name="Овал 8"/>
          <p:cNvSpPr/>
          <p:nvPr/>
        </p:nvSpPr>
        <p:spPr>
          <a:xfrm>
            <a:off x="4800600" y="1981200"/>
            <a:ext cx="3581400" cy="1371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Неречевое (невербальное)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438400" y="1219200"/>
            <a:ext cx="1447800" cy="6858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029200" y="1219200"/>
            <a:ext cx="1333500" cy="6858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04800" y="3733800"/>
            <a:ext cx="1818928" cy="120736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Устная речь</a:t>
            </a:r>
          </a:p>
        </p:txBody>
      </p:sp>
      <p:sp>
        <p:nvSpPr>
          <p:cNvPr id="15" name="Овал 14"/>
          <p:cNvSpPr/>
          <p:nvPr/>
        </p:nvSpPr>
        <p:spPr>
          <a:xfrm>
            <a:off x="827584" y="4869160"/>
            <a:ext cx="3024336" cy="136815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Письменная речь</a:t>
            </a:r>
          </a:p>
        </p:txBody>
      </p:sp>
      <p:sp>
        <p:nvSpPr>
          <p:cNvPr id="17" name="Овал 16"/>
          <p:cNvSpPr/>
          <p:nvPr/>
        </p:nvSpPr>
        <p:spPr>
          <a:xfrm>
            <a:off x="3707904" y="4653136"/>
            <a:ext cx="2045568" cy="93684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Мимика </a:t>
            </a:r>
          </a:p>
        </p:txBody>
      </p:sp>
      <p:sp>
        <p:nvSpPr>
          <p:cNvPr id="18" name="Овал 17"/>
          <p:cNvSpPr/>
          <p:nvPr/>
        </p:nvSpPr>
        <p:spPr>
          <a:xfrm>
            <a:off x="6804248" y="3717032"/>
            <a:ext cx="2592288" cy="11521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Интонации</a:t>
            </a:r>
          </a:p>
        </p:txBody>
      </p:sp>
      <p:sp>
        <p:nvSpPr>
          <p:cNvPr id="19" name="Овал 18"/>
          <p:cNvSpPr/>
          <p:nvPr/>
        </p:nvSpPr>
        <p:spPr>
          <a:xfrm>
            <a:off x="4932040" y="3933056"/>
            <a:ext cx="1676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Жесты</a:t>
            </a:r>
          </a:p>
        </p:txBody>
      </p:sp>
      <p:sp>
        <p:nvSpPr>
          <p:cNvPr id="20" name="Овал 19"/>
          <p:cNvSpPr/>
          <p:nvPr/>
        </p:nvSpPr>
        <p:spPr>
          <a:xfrm>
            <a:off x="5796136" y="4725144"/>
            <a:ext cx="2304256" cy="86484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Движения</a:t>
            </a:r>
          </a:p>
        </p:txBody>
      </p:sp>
      <p:sp>
        <p:nvSpPr>
          <p:cNvPr id="21" name="Овал 20"/>
          <p:cNvSpPr/>
          <p:nvPr/>
        </p:nvSpPr>
        <p:spPr>
          <a:xfrm>
            <a:off x="2915816" y="3717032"/>
            <a:ext cx="1676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Взгляд</a:t>
            </a:r>
            <a:r>
              <a:rPr lang="ru-RU" dirty="0"/>
              <a:t> </a:t>
            </a:r>
          </a:p>
        </p:txBody>
      </p:sp>
      <p:cxnSp>
        <p:nvCxnSpPr>
          <p:cNvPr id="22" name="Прямая со стрелкой 21"/>
          <p:cNvCxnSpPr>
            <a:endCxn id="14" idx="0"/>
          </p:cNvCxnSpPr>
          <p:nvPr/>
        </p:nvCxnSpPr>
        <p:spPr>
          <a:xfrm flipH="1">
            <a:off x="1214264" y="3276600"/>
            <a:ext cx="309736" cy="4572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057400" y="3352800"/>
            <a:ext cx="304800" cy="14478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4038600" y="2971800"/>
            <a:ext cx="914400" cy="7620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4716016" y="3212976"/>
            <a:ext cx="609600" cy="14478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516216" y="3356992"/>
            <a:ext cx="304800" cy="13716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5796136" y="3356992"/>
            <a:ext cx="152400" cy="5334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452320" y="3284984"/>
            <a:ext cx="457200" cy="4572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Рисунок 24" descr="0_14ff76_504c68e2_ori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5444836"/>
            <a:ext cx="2590800" cy="14131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harn\Desktop\бумажки\шаб\шаблон 2\шаблон 2 в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96" y="0"/>
            <a:ext cx="9092504" cy="685800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1475656" y="2132856"/>
            <a:ext cx="6696744" cy="7920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 общения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3789040"/>
            <a:ext cx="3600400" cy="22322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Вербальные (слова, речь)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2555776" y="3068960"/>
            <a:ext cx="484632" cy="72008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156176" y="2996952"/>
            <a:ext cx="484632" cy="72008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499992" y="3756296"/>
            <a:ext cx="3672408" cy="2264992"/>
          </a:xfrm>
          <a:prstGeom prst="roundRect">
            <a:avLst>
              <a:gd name="adj" fmla="val 19974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Невербальные (мимика, жесты, интонация)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Kharn\Desktop\шаблон 2\шаблон 2 титу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707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09076302"/>
              </p:ext>
            </p:extLst>
          </p:nvPr>
        </p:nvGraphicFramePr>
        <p:xfrm>
          <a:off x="323527" y="370674"/>
          <a:ext cx="8496944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harn\Desktop\бумажки\шаб\шаблон 2\шаблон 2 в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92504" cy="685800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1115616" y="1628800"/>
            <a:ext cx="6696744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общения </a:t>
            </a: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2492896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Проявляйте искренний интерес к собеседнику.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Старайтесь открыто признавать достоинства других людей           и  хвалить их.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Будьте доброжелательны, приветливы, улыбайтесь.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Будьте хорошим слушателем.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Говорите не только о том, что интересно вам, но и о том,             что интересно собеседнику.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Проявляйте уважение и терпимость (толерантность) к людям.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Постарайтесь искренно встать на место другого человека.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altLang="zh-CN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критикуйте человека при посторонних.</a:t>
            </a:r>
            <a:endParaRPr lang="ru-RU" altLang="zh-CN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240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Gabriola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Kharn</dc:creator>
  <cp:lastModifiedBy>LENOVO</cp:lastModifiedBy>
  <cp:revision>86</cp:revision>
  <dcterms:created xsi:type="dcterms:W3CDTF">2013-11-19T18:55:38Z</dcterms:created>
  <dcterms:modified xsi:type="dcterms:W3CDTF">2024-01-22T18:14:27Z</dcterms:modified>
</cp:coreProperties>
</file>